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Fira Sans Medium"/>
      <p:regular r:id="rId28"/>
      <p:bold r:id="rId29"/>
      <p:italic r:id="rId30"/>
      <p:boldItalic r:id="rId31"/>
    </p:embeddedFont>
    <p:embeddedFont>
      <p:font typeface="Fira Sans ExtraBold"/>
      <p:bold r:id="rId32"/>
      <p:boldItalic r:id="rId33"/>
    </p:embeddedFont>
    <p:embeddedFont>
      <p:font typeface="Fira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FiraSansMedium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Medium-boldItalic.fntdata"/><Relationship Id="rId30" Type="http://schemas.openxmlformats.org/officeDocument/2006/relationships/font" Target="fonts/FiraSansMedium-italic.fntdata"/><Relationship Id="rId11" Type="http://schemas.openxmlformats.org/officeDocument/2006/relationships/slide" Target="slides/slide6.xml"/><Relationship Id="rId33" Type="http://schemas.openxmlformats.org/officeDocument/2006/relationships/font" Target="fonts/FiraSansExtraBold-boldItalic.fntdata"/><Relationship Id="rId10" Type="http://schemas.openxmlformats.org/officeDocument/2006/relationships/slide" Target="slides/slide5.xml"/><Relationship Id="rId32" Type="http://schemas.openxmlformats.org/officeDocument/2006/relationships/font" Target="fonts/FiraSansExtraBold-bold.fntdata"/><Relationship Id="rId13" Type="http://schemas.openxmlformats.org/officeDocument/2006/relationships/slide" Target="slides/slide8.xml"/><Relationship Id="rId35" Type="http://schemas.openxmlformats.org/officeDocument/2006/relationships/font" Target="fonts/FiraSans-bold.fntdata"/><Relationship Id="rId12" Type="http://schemas.openxmlformats.org/officeDocument/2006/relationships/slide" Target="slides/slide7.xml"/><Relationship Id="rId34" Type="http://schemas.openxmlformats.org/officeDocument/2006/relationships/font" Target="fonts/FiraSans-regular.fntdata"/><Relationship Id="rId15" Type="http://schemas.openxmlformats.org/officeDocument/2006/relationships/slide" Target="slides/slide10.xml"/><Relationship Id="rId37" Type="http://schemas.openxmlformats.org/officeDocument/2006/relationships/font" Target="fonts/FiraSans-boldItalic.fntdata"/><Relationship Id="rId14" Type="http://schemas.openxmlformats.org/officeDocument/2006/relationships/slide" Target="slides/slide9.xml"/><Relationship Id="rId36" Type="http://schemas.openxmlformats.org/officeDocument/2006/relationships/font" Target="fonts/Fira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94dc8033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e94dc803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232f4e15f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232f4e15f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232f4e15f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232f4e15f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21983027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21983027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219830277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219830277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219830277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219830277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19830277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19830277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219830277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219830277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235e5e05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235e5e05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235e5e055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235e5e055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35e5e055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235e5e055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213cba24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213cba24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235e5e055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235e5e055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f3a1243b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f3a1243b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30f8d90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30f8d90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213cba245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213cba245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30f8d90d7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30f8d90d7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30f8d90d7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230f8d90d7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30f8d90d7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30f8d90d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230f8d90d7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230f8d90d7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232f4e15f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232f4e15f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232f4e15f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232f4e15f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" name="Google Shape;14;p2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" name="Google Shape;24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" name="Google Shape;42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3" name="Google Shape;4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1" name="Google Shape;51;p2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52" name="Google Shape;52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53" name="Google Shape;5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" name="Google Shape;61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" name="Google Shape;70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71" name="Google Shape;71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" name="Google Shape;79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80" name="Google Shape;80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8" name="Google Shape;88;p2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3000"/>
              <a:buFont typeface="Fira Sans ExtraBold"/>
              <a:buNone/>
              <a:defRPr sz="3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xx</a:t>
            </a: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 de xxxx de xxxx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" name="Google Shape;9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">
  <p:cSld name="CUSTOM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0" name="Google Shape;100;p3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 txBox="1"/>
          <p:nvPr>
            <p:ph idx="2" type="body"/>
          </p:nvPr>
        </p:nvSpPr>
        <p:spPr>
          <a:xfrm>
            <a:off x="0" y="900000"/>
            <a:ext cx="9144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s pequenas">
  <p:cSld name="CUSTOM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7" name="Google Shape;107;p4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 grande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15" name="Google Shape;115;p5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código">
  <p:cSld name="CUSTOM_2_1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3" name="Google Shape;123;p6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 txBox="1"/>
          <p:nvPr>
            <p:ph idx="2" type="body"/>
          </p:nvPr>
        </p:nvSpPr>
        <p:spPr>
          <a:xfrm>
            <a:off x="0" y="900000"/>
            <a:ext cx="45366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6" name="Google Shape;126;p6"/>
          <p:cNvSpPr txBox="1"/>
          <p:nvPr>
            <p:ph idx="3" type="body"/>
          </p:nvPr>
        </p:nvSpPr>
        <p:spPr>
          <a:xfrm>
            <a:off x="4536600" y="900000"/>
            <a:ext cx="4607400" cy="42444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ira Sans"/>
              <a:buChar char="●"/>
              <a:defRPr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">
  <p:cSld name="CUSTOM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 1">
  <p:cSld name="CUSTOM_1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hyperlink" Target="mailto:filipecattoni@gmail.com" TargetMode="External"/><Relationship Id="rId4" Type="http://schemas.openxmlformats.org/officeDocument/2006/relationships/hyperlink" Target="mailto:kalyl.henings@projetoresgate.org.br" TargetMode="External"/><Relationship Id="rId5" Type="http://schemas.openxmlformats.org/officeDocument/2006/relationships/hyperlink" Target="mailto:luciano.abreu@projetoresgate.org.br" TargetMode="External"/><Relationship Id="rId6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9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" name="Google Shape;137;p9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38" name="Google Shape;138;p9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39" name="Google Shape;139;p9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40" name="Google Shape;140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8" name="Google Shape;148;p9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49" name="Google Shape;149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" name="Google Shape;152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" name="Google Shape;153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" name="Google Shape;155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7" name="Google Shape;157;p9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58" name="Google Shape;158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6" name="Google Shape;166;p9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7" name="Google Shape;167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5" name="Google Shape;175;p9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76" name="Google Shape;176;p9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77" name="Google Shape;177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5" name="Google Shape;185;p9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86" name="Google Shape;186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4" name="Google Shape;194;p9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5" name="Google Shape;195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3" name="Google Shape;203;p9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04" name="Google Shape;204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12" name="Google Shape;212;p9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9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9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Aula 04</a:t>
            </a:r>
            <a:endParaRPr b="1" sz="3000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8" name="Google Shape;218;p9"/>
          <p:cNvSpPr txBox="1"/>
          <p:nvPr/>
        </p:nvSpPr>
        <p:spPr>
          <a:xfrm>
            <a:off x="2148450" y="2003213"/>
            <a:ext cx="484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Introdução ao MIT App Inventor</a:t>
            </a:r>
            <a:endParaRPr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08 de Abril  de 2022</a:t>
            </a:r>
            <a:endParaRPr b="1" sz="1200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8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Programação</a:t>
            </a:r>
            <a:endParaRPr/>
          </a:p>
        </p:txBody>
      </p:sp>
      <p:sp>
        <p:nvSpPr>
          <p:cNvPr id="284" name="Google Shape;284;p18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sp>
        <p:nvSpPr>
          <p:cNvPr id="285" name="Google Shape;285;p18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	Nesta linguagem de programação, os comandos são dados em blocos, e o programa é montado unindo esses blocos para executar funções como escrever um texto numa caixa de texto ao clique de um botão, por exemplo.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	Cada bloco serve para uma função dentro do app, e o aplicativo é programado ao juntar vários blocos distintos para realizar as funções que você deseja.</a:t>
            </a:r>
            <a:endParaRPr sz="1400"/>
          </a:p>
        </p:txBody>
      </p:sp>
      <p:pic>
        <p:nvPicPr>
          <p:cNvPr id="286" name="Google Shape;2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0969" y="3584963"/>
            <a:ext cx="3395025" cy="101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3450" y="1445166"/>
            <a:ext cx="3180038" cy="2046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9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Interface gráfica</a:t>
            </a:r>
            <a:endParaRPr/>
          </a:p>
        </p:txBody>
      </p:sp>
      <p:sp>
        <p:nvSpPr>
          <p:cNvPr id="293" name="Google Shape;293;p19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sp>
        <p:nvSpPr>
          <p:cNvPr id="294" name="Google Shape;294;p19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O Scratch usa dessa simplicidade para ensinar programação através da criação de jogos!</a:t>
            </a:r>
            <a:endParaRPr sz="1400"/>
          </a:p>
        </p:txBody>
      </p:sp>
      <p:pic>
        <p:nvPicPr>
          <p:cNvPr id="295" name="Google Shape;2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847851"/>
            <a:ext cx="4607401" cy="234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0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Sobre o Scratch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1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Programação</a:t>
            </a:r>
            <a:endParaRPr/>
          </a:p>
        </p:txBody>
      </p:sp>
      <p:sp>
        <p:nvSpPr>
          <p:cNvPr id="306" name="Google Shape;306;p21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sp>
        <p:nvSpPr>
          <p:cNvPr id="307" name="Google Shape;307;p21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	Nosso curso é focado no desenvolvimento de aplicativos porém a linguagem de codificação que utilizaremos é baseada no Scratch e por ter uma resposta mais rápida e uma interface mais organizada, iremos apresentar um pouco a respeito dele</a:t>
            </a:r>
            <a:endParaRPr sz="1400"/>
          </a:p>
        </p:txBody>
      </p:sp>
      <p:pic>
        <p:nvPicPr>
          <p:cNvPr id="308" name="Google Shape;308;p21"/>
          <p:cNvPicPr preferRelativeResize="0"/>
          <p:nvPr/>
        </p:nvPicPr>
        <p:blipFill rotWithShape="1">
          <a:blip r:embed="rId3">
            <a:alphaModFix/>
          </a:blip>
          <a:srcRect b="0" l="6766" r="15363" t="0"/>
          <a:stretch/>
        </p:blipFill>
        <p:spPr>
          <a:xfrm>
            <a:off x="4937750" y="900000"/>
            <a:ext cx="4206249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2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endParaRPr/>
          </a:p>
        </p:txBody>
      </p:sp>
      <p:pic>
        <p:nvPicPr>
          <p:cNvPr id="314" name="Google Shape;314;p22"/>
          <p:cNvPicPr preferRelativeResize="0"/>
          <p:nvPr/>
        </p:nvPicPr>
        <p:blipFill rotWithShape="1">
          <a:blip r:embed="rId3">
            <a:alphaModFix/>
          </a:blip>
          <a:srcRect b="0" l="1995" r="2983" t="5900"/>
          <a:stretch/>
        </p:blipFill>
        <p:spPr>
          <a:xfrm>
            <a:off x="165450" y="305350"/>
            <a:ext cx="8674325" cy="483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Programação</a:t>
            </a:r>
            <a:endParaRPr/>
          </a:p>
        </p:txBody>
      </p:sp>
      <p:sp>
        <p:nvSpPr>
          <p:cNvPr id="320" name="Google Shape;320;p2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sp>
        <p:nvSpPr>
          <p:cNvPr id="321" name="Google Shape;321;p23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	No slide anterior, apresentamos a interface, em ordem </a:t>
            </a:r>
            <a:r>
              <a:rPr lang="pt-BR" sz="1400"/>
              <a:t>numérica</a:t>
            </a:r>
            <a:r>
              <a:rPr lang="pt-BR" sz="1400"/>
              <a:t> temos:</a:t>
            </a:r>
            <a:endParaRPr sz="1400"/>
          </a:p>
          <a:p>
            <a:pPr indent="-317500" lvl="0" marL="457200" rtl="0" algn="just">
              <a:spcBef>
                <a:spcPts val="1200"/>
              </a:spcBef>
              <a:spcAft>
                <a:spcPts val="0"/>
              </a:spcAft>
              <a:buSzPts val="1400"/>
              <a:buAutoNum type="arabicPeriod"/>
            </a:pPr>
            <a:r>
              <a:rPr lang="pt-BR" sz="1400"/>
              <a:t>Botões de iniciar e parar script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pt-BR" sz="1400"/>
              <a:t>Palco onde os objetos são colocados e onde é possível ver o resultado da programação criada.  objeto inicial que aparece no palco é o gato.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pt-BR" sz="1400"/>
              <a:t>Botões para editar o objeto selecionado no palco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pt-BR" sz="1400"/>
              <a:t>Área dos objetos usados na animação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pt-BR" sz="1400"/>
              <a:t>Área da edição de scripts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pt-BR" sz="1400"/>
              <a:t>Blocos de comandos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pt-BR" sz="1400"/>
              <a:t>Categorias de comandos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pt-BR" sz="1400"/>
              <a:t>Abas com seleção de Script, Fantasias e Sons</a:t>
            </a:r>
            <a:endParaRPr sz="1400"/>
          </a:p>
        </p:txBody>
      </p:sp>
      <p:pic>
        <p:nvPicPr>
          <p:cNvPr id="322" name="Google Shape;3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6575" y="1950638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4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Mãos a obra?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5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Objetivo da ferramenta</a:t>
            </a:r>
            <a:endParaRPr/>
          </a:p>
        </p:txBody>
      </p:sp>
      <p:sp>
        <p:nvSpPr>
          <p:cNvPr id="333" name="Google Shape;333;p25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Esse tipo de ferramenta foi construída para o ensino de programação, com uma abordagem construtivista.</a:t>
            </a:r>
            <a:endParaRPr sz="1400"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Em termos mais simples, essa ferramenta foi feita para estimular os alunos a fazerem as coisas por si mesmos e aprenderem no processo.</a:t>
            </a:r>
            <a:endParaRPr sz="1400"/>
          </a:p>
        </p:txBody>
      </p:sp>
      <p:sp>
        <p:nvSpPr>
          <p:cNvPr id="334" name="Google Shape;334;p2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pic>
        <p:nvPicPr>
          <p:cNvPr id="335" name="Google Shape;3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78575"/>
            <a:ext cx="4367276" cy="167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Testando os aplicativos</a:t>
            </a:r>
            <a:endParaRPr/>
          </a:p>
        </p:txBody>
      </p:sp>
      <p:sp>
        <p:nvSpPr>
          <p:cNvPr id="341" name="Google Shape;341;p26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Após montar o seu aplicativo, você vai querer testá-lo, certo?</a:t>
            </a:r>
            <a:endParaRPr sz="1400"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Para isso, podem ser utilizados ou o emulador do próprio MIT App Inventor ou um aplicativo chamado MIT AI2 Companion.</a:t>
            </a:r>
            <a:endParaRPr sz="1400"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Recomenda-se utilizar o segundo, pois o aplicativo é mais fácil de utilizar e menos pesado de se executar, o que pode ser mais viável a depender do computador de vocẽs.</a:t>
            </a:r>
            <a:endParaRPr sz="1400"/>
          </a:p>
        </p:txBody>
      </p:sp>
      <p:sp>
        <p:nvSpPr>
          <p:cNvPr id="342" name="Google Shape;342;p2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pic>
        <p:nvPicPr>
          <p:cNvPr id="343" name="Google Shape;3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399" y="2378740"/>
            <a:ext cx="4455051" cy="128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7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Testando os aplicativos</a:t>
            </a:r>
            <a:endParaRPr/>
          </a:p>
        </p:txBody>
      </p:sp>
      <p:sp>
        <p:nvSpPr>
          <p:cNvPr id="349" name="Google Shape;349;p27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Após instalar o aplicativo, você pode conectar o seu computador com o app ou digitando um código ou escaneando um código QR.</a:t>
            </a:r>
            <a:endParaRPr sz="1400"/>
          </a:p>
        </p:txBody>
      </p:sp>
      <p:sp>
        <p:nvSpPr>
          <p:cNvPr id="350" name="Google Shape;350;p27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pic>
        <p:nvPicPr>
          <p:cNvPr id="351" name="Google Shape;35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400" y="2354967"/>
            <a:ext cx="2192825" cy="218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27"/>
          <p:cNvPicPr preferRelativeResize="0"/>
          <p:nvPr/>
        </p:nvPicPr>
        <p:blipFill rotWithShape="1">
          <a:blip r:embed="rId4">
            <a:alphaModFix/>
          </a:blip>
          <a:srcRect b="5766" l="0" r="0" t="2851"/>
          <a:stretch/>
        </p:blipFill>
        <p:spPr>
          <a:xfrm>
            <a:off x="7073475" y="1144112"/>
            <a:ext cx="1804425" cy="339332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7"/>
          <p:cNvSpPr txBox="1"/>
          <p:nvPr/>
        </p:nvSpPr>
        <p:spPr>
          <a:xfrm>
            <a:off x="4572000" y="4537425"/>
            <a:ext cx="222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Fira Sans"/>
                <a:ea typeface="Fira Sans"/>
                <a:cs typeface="Fira Sans"/>
                <a:sym typeface="Fira Sans"/>
              </a:rPr>
              <a:t>Visão da plataforma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4" name="Google Shape;354;p27"/>
          <p:cNvSpPr txBox="1"/>
          <p:nvPr/>
        </p:nvSpPr>
        <p:spPr>
          <a:xfrm>
            <a:off x="7073475" y="4537425"/>
            <a:ext cx="180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Fira Sans"/>
                <a:ea typeface="Fira Sans"/>
                <a:cs typeface="Fira Sans"/>
                <a:sym typeface="Fira Sans"/>
              </a:rPr>
              <a:t>Visão do app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0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pouco de contexto sobre a ferramenta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8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Testando os aplicativos</a:t>
            </a:r>
            <a:endParaRPr/>
          </a:p>
        </p:txBody>
      </p:sp>
      <p:sp>
        <p:nvSpPr>
          <p:cNvPr id="360" name="Google Shape;360;p28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Depois de conectar o celular com a plataforma, você pode testar o seu app!</a:t>
            </a:r>
            <a:endParaRPr sz="1400"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Notem que o aplicativo e o computador permanecerão conectados, e todas as mudanças feitas na plataforma serão enviadas automaticamente para o app, que reiniciará com as mudanças.</a:t>
            </a:r>
            <a:endParaRPr sz="1400"/>
          </a:p>
        </p:txBody>
      </p:sp>
      <p:sp>
        <p:nvSpPr>
          <p:cNvPr id="361" name="Google Shape;361;p28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pic>
        <p:nvPicPr>
          <p:cNvPr id="362" name="Google Shape;3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400" y="2354967"/>
            <a:ext cx="2192825" cy="218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28"/>
          <p:cNvPicPr preferRelativeResize="0"/>
          <p:nvPr/>
        </p:nvPicPr>
        <p:blipFill rotWithShape="1">
          <a:blip r:embed="rId4">
            <a:alphaModFix/>
          </a:blip>
          <a:srcRect b="5766" l="0" r="0" t="2851"/>
          <a:stretch/>
        </p:blipFill>
        <p:spPr>
          <a:xfrm>
            <a:off x="7073475" y="1144112"/>
            <a:ext cx="1804425" cy="339332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28"/>
          <p:cNvSpPr txBox="1"/>
          <p:nvPr/>
        </p:nvSpPr>
        <p:spPr>
          <a:xfrm>
            <a:off x="4572000" y="4537425"/>
            <a:ext cx="222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Fira Sans"/>
                <a:ea typeface="Fira Sans"/>
                <a:cs typeface="Fira Sans"/>
                <a:sym typeface="Fira Sans"/>
              </a:rPr>
              <a:t>Visão da plataforma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5" name="Google Shape;365;p28"/>
          <p:cNvSpPr txBox="1"/>
          <p:nvPr/>
        </p:nvSpPr>
        <p:spPr>
          <a:xfrm>
            <a:off x="7073475" y="4537425"/>
            <a:ext cx="180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Fira Sans"/>
                <a:ea typeface="Fira Sans"/>
                <a:cs typeface="Fira Sans"/>
                <a:sym typeface="Fira Sans"/>
              </a:rPr>
              <a:t>Visão do app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9"/>
          <p:cNvSpPr txBox="1"/>
          <p:nvPr>
            <p:ph idx="1" type="subTitle"/>
          </p:nvPr>
        </p:nvSpPr>
        <p:spPr>
          <a:xfrm>
            <a:off x="360000" y="4311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Email para contato com os professores</a:t>
            </a:r>
            <a:endParaRPr/>
          </a:p>
        </p:txBody>
      </p:sp>
      <p:sp>
        <p:nvSpPr>
          <p:cNvPr id="371" name="Google Shape;371;p29"/>
          <p:cNvSpPr txBox="1"/>
          <p:nvPr>
            <p:ph type="title"/>
          </p:nvPr>
        </p:nvSpPr>
        <p:spPr>
          <a:xfrm>
            <a:off x="360000" y="1431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dúvida?</a:t>
            </a:r>
            <a:endParaRPr/>
          </a:p>
        </p:txBody>
      </p:sp>
      <p:sp>
        <p:nvSpPr>
          <p:cNvPr id="372" name="Google Shape;372;p29"/>
          <p:cNvSpPr txBox="1"/>
          <p:nvPr>
            <p:ph idx="2" type="body"/>
          </p:nvPr>
        </p:nvSpPr>
        <p:spPr>
          <a:xfrm>
            <a:off x="0" y="8991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Filipe Cattoni Elias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 u="sng">
                <a:solidFill>
                  <a:schemeClr val="hlink"/>
                </a:solidFill>
                <a:hlinkClick r:id="rId3"/>
              </a:rPr>
              <a:t>filipecattoni@gmail.com</a:t>
            </a:r>
            <a:r>
              <a:rPr lang="pt-BR" sz="1400"/>
              <a:t> 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Kalyl Henings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 u="sng">
                <a:solidFill>
                  <a:schemeClr val="hlink"/>
                </a:solidFill>
                <a:hlinkClick r:id="rId4"/>
              </a:rPr>
              <a:t>kalyl.henings@projetoresgate.org.br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Luciano Waynd de Abreu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 u="sng">
                <a:solidFill>
                  <a:schemeClr val="hlink"/>
                </a:solidFill>
                <a:hlinkClick r:id="rId5"/>
              </a:rPr>
              <a:t>luciano.abreu@projetoresgate.org.br</a:t>
            </a:r>
            <a:endParaRPr sz="1400"/>
          </a:p>
        </p:txBody>
      </p:sp>
      <p:pic>
        <p:nvPicPr>
          <p:cNvPr id="373" name="Google Shape;373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98900" y="1348125"/>
            <a:ext cx="3185375" cy="338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0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0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0" name="Google Shape;380;p30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381" name="Google Shape;381;p30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382" name="Google Shape;382;p30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83" name="Google Shape;383;p3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3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3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3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3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3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3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3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1" name="Google Shape;391;p30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92" name="Google Shape;392;p3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3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3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3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3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3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3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3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0" name="Google Shape;400;p30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01" name="Google Shape;401;p3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3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3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3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3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3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3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3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9" name="Google Shape;409;p30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10" name="Google Shape;410;p3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" name="Google Shape;411;p3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" name="Google Shape;412;p3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" name="Google Shape;413;p3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3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3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3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3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18" name="Google Shape;418;p30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419" name="Google Shape;419;p30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20" name="Google Shape;420;p3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3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3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" name="Google Shape;423;p3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3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3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3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3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8" name="Google Shape;428;p30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29" name="Google Shape;429;p3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3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3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3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3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3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3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3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7" name="Google Shape;437;p30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38" name="Google Shape;438;p3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3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3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3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3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3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3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" name="Google Shape;445;p3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6" name="Google Shape;446;p30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47" name="Google Shape;447;p3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3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3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3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3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" name="Google Shape;452;p3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" name="Google Shape;453;p3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" name="Google Shape;454;p3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55" name="Google Shape;455;p30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6" name="Google Shape;4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30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8" name="Google Shape;45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30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Aula 04</a:t>
            </a:r>
            <a:endParaRPr b="1" sz="3000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1" name="Google Shape;461;p30"/>
          <p:cNvSpPr txBox="1"/>
          <p:nvPr/>
        </p:nvSpPr>
        <p:spPr>
          <a:xfrm>
            <a:off x="2148450" y="2003213"/>
            <a:ext cx="484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Introdução ao MIT App Inventor</a:t>
            </a:r>
            <a:endParaRPr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2" name="Google Shape;462;p30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08 de Abril  de 2022</a:t>
            </a:r>
            <a:endParaRPr b="1" sz="1200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O que é</a:t>
            </a:r>
            <a:endParaRPr/>
          </a:p>
        </p:txBody>
      </p:sp>
      <p:sp>
        <p:nvSpPr>
          <p:cNvPr id="230" name="Google Shape;230;p11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pic>
        <p:nvPicPr>
          <p:cNvPr id="231" name="Google Shape;23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78575"/>
            <a:ext cx="4367276" cy="1674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1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O MIT App Inventor é uma IDE (</a:t>
            </a:r>
            <a:r>
              <a:rPr i="1" lang="pt-BR" sz="1400"/>
              <a:t>integrated development environment</a:t>
            </a:r>
            <a:r>
              <a:rPr lang="pt-BR" sz="1400"/>
              <a:t> ou ambiente de </a:t>
            </a:r>
            <a:r>
              <a:rPr lang="pt-BR" sz="1400"/>
              <a:t>desenvolvimento</a:t>
            </a:r>
            <a:r>
              <a:rPr lang="pt-BR" sz="1400"/>
              <a:t> integrado) baseado em navegador </a:t>
            </a:r>
            <a:endParaRPr sz="1400"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Ela permite que as pessoas que tiveram pouco ou nenhum contato prévio com programação criar aplicativos </a:t>
            </a:r>
            <a:r>
              <a:rPr lang="pt-BR" sz="1400"/>
              <a:t>para Android e iOS.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O que é</a:t>
            </a:r>
            <a:endParaRPr/>
          </a:p>
        </p:txBody>
      </p:sp>
      <p:sp>
        <p:nvSpPr>
          <p:cNvPr id="238" name="Google Shape;238;p12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sp>
        <p:nvSpPr>
          <p:cNvPr id="239" name="Google Shape;239;p12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A ferramenta foi desenvolvida originalmente pela Google em 2010, a qual liberou o código fonte para a comunidade, e é atualmente mantida pelo </a:t>
            </a:r>
            <a:r>
              <a:rPr i="1" lang="pt-BR" sz="1400"/>
              <a:t>Massachusetts Institute of Technology</a:t>
            </a:r>
            <a:endParaRPr sz="1400"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É uma ferramenta gratuita e de código aberto</a:t>
            </a:r>
            <a:endParaRPr sz="1400"/>
          </a:p>
        </p:txBody>
      </p:sp>
      <p:pic>
        <p:nvPicPr>
          <p:cNvPr id="240" name="Google Shape;24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6875" y="1333325"/>
            <a:ext cx="3499750" cy="118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2378" y="2621999"/>
            <a:ext cx="2028749" cy="202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Um pouco sobre a instituição</a:t>
            </a:r>
            <a:endParaRPr/>
          </a:p>
        </p:txBody>
      </p:sp>
      <p:sp>
        <p:nvSpPr>
          <p:cNvPr id="247" name="Google Shape;247;p1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MIT do MIT App Inventor</a:t>
            </a:r>
            <a:endParaRPr/>
          </a:p>
        </p:txBody>
      </p:sp>
      <p:sp>
        <p:nvSpPr>
          <p:cNvPr id="248" name="Google Shape;248;p13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O </a:t>
            </a:r>
            <a:r>
              <a:rPr i="1" lang="pt-BR" sz="1400"/>
              <a:t>Massachusetts Institute of Technology</a:t>
            </a:r>
            <a:r>
              <a:rPr lang="pt-BR" sz="1400"/>
              <a:t>, ou MIT, é uma das maiores e mais renomadas </a:t>
            </a:r>
            <a:r>
              <a:rPr lang="pt-BR" sz="1400"/>
              <a:t>instituições</a:t>
            </a:r>
            <a:r>
              <a:rPr lang="pt-BR" sz="1400"/>
              <a:t> de ensino e pesquisa do mundo.</a:t>
            </a:r>
            <a:endParaRPr sz="1400"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Para se ter uma idéia, saíram do MIT 97 laureados do Nobel, 26 ganhadores do Turing Award, e 41 astronautas.</a:t>
            </a:r>
            <a:endParaRPr sz="1400"/>
          </a:p>
        </p:txBody>
      </p:sp>
      <p:pic>
        <p:nvPicPr>
          <p:cNvPr id="249" name="Google Shape;24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6075" y="1940123"/>
            <a:ext cx="4185277" cy="2164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Um pouco sobre a instituição</a:t>
            </a:r>
            <a:endParaRPr/>
          </a:p>
        </p:txBody>
      </p:sp>
      <p:sp>
        <p:nvSpPr>
          <p:cNvPr id="255" name="Google Shape;255;p1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dos motivos de estarmos usando essa ferramenta</a:t>
            </a:r>
            <a:endParaRPr/>
          </a:p>
        </p:txBody>
      </p:sp>
      <p:sp>
        <p:nvSpPr>
          <p:cNvPr id="256" name="Google Shape;256;p14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	Uma das características mais legais dessa ferramenta é que ela é gratuita e de código aberto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	Isso significa que qualquer um pode usá-la sem pagar royalties ou uma </a:t>
            </a:r>
            <a:r>
              <a:rPr lang="pt-BR" sz="1400"/>
              <a:t>licença, e, caso alguém tenha alguma ideia para modificar a ferramenta,, pode fazer facilmente, pois possui o código fonte, e distribuir a versão modificada do programa sem problemas legais, pois a licença utilizada garante esse direito a todas as pessoas que utilizarem o programa</a:t>
            </a:r>
            <a:endParaRPr sz="1400"/>
          </a:p>
        </p:txBody>
      </p:sp>
      <p:pic>
        <p:nvPicPr>
          <p:cNvPr id="257" name="Google Shape;25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9650" y="670300"/>
            <a:ext cx="3326199" cy="47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5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Sobre a ferramenta em si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Interface gráfica</a:t>
            </a:r>
            <a:endParaRPr/>
          </a:p>
        </p:txBody>
      </p:sp>
      <p:sp>
        <p:nvSpPr>
          <p:cNvPr id="268" name="Google Shape;268;p1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pic>
        <p:nvPicPr>
          <p:cNvPr id="269" name="Google Shape;2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0692" y="900003"/>
            <a:ext cx="8499432" cy="424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16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	A ferramenta usa uma interface gráfica para a construção da telas e da programação dos aplicativos.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	A partir dela, o usuário seleciona e arrasta os componentes gráficos das aplicações, como botões, caixas de texto e afins, e componentes não gráficos, como sensores, tocador de áudio, conexão com bases de dados, etc.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Programação</a:t>
            </a:r>
            <a:endParaRPr/>
          </a:p>
        </p:txBody>
      </p:sp>
      <p:sp>
        <p:nvSpPr>
          <p:cNvPr id="276" name="Google Shape;276;p17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MIT App Inventor</a:t>
            </a:r>
            <a:endParaRPr/>
          </a:p>
        </p:txBody>
      </p:sp>
      <p:sp>
        <p:nvSpPr>
          <p:cNvPr id="277" name="Google Shape;277;p17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	E para a programação, utiliza-se uma linguagem gráfica baseada em blocos, muito similar ao Scratch.</a:t>
            </a:r>
            <a:endParaRPr sz="1400"/>
          </a:p>
        </p:txBody>
      </p:sp>
      <p:pic>
        <p:nvPicPr>
          <p:cNvPr id="278" name="Google Shape;2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9650" y="1660126"/>
            <a:ext cx="4481526" cy="272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